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7" r:id="rId32"/>
  </p:sldIdLst>
  <p:sldSz cx="9144000" cy="5143500" type="screen16x9"/>
  <p:notesSz cx="6858000" cy="9144000"/>
  <p:embeddedFontLst>
    <p:embeddedFont>
      <p:font typeface="Montserrat" panose="020B0604020202020204" charset="0"/>
      <p:regular r:id="rId34"/>
      <p:bold r:id="rId35"/>
      <p:italic r:id="rId36"/>
      <p:boldItalic r:id="rId37"/>
    </p:embeddedFont>
    <p:embeddedFont>
      <p:font typeface="Montserrat Black" panose="020B0604020202020204" charset="0"/>
      <p:bold r:id="rId38"/>
      <p:boldItalic r:id="rId39"/>
    </p:embeddedFont>
    <p:embeddedFont>
      <p:font typeface="Montserrat ExtraBold" panose="020B0604020202020204" charset="0"/>
      <p:bold r:id="rId40"/>
      <p:boldItalic r:id="rId41"/>
    </p:embeddedFont>
    <p:embeddedFont>
      <p:font typeface="Montserrat SemiBold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5">
          <p15:clr>
            <a:srgbClr val="747775"/>
          </p15:clr>
        </p15:guide>
        <p15:guide id="2" orient="horz" pos="2895">
          <p15:clr>
            <a:srgbClr val="747775"/>
          </p15:clr>
        </p15:guide>
        <p15:guide id="3" pos="533">
          <p15:clr>
            <a:srgbClr val="747775"/>
          </p15:clr>
        </p15:guide>
        <p15:guide id="4" pos="2880">
          <p15:clr>
            <a:srgbClr val="747775"/>
          </p15:clr>
        </p15:guide>
        <p15:guide id="5" pos="309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345"/>
        <p:guide orient="horz" pos="2895"/>
        <p:guide pos="533"/>
        <p:guide pos="2880"/>
        <p:guide pos="30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206591474c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206591474c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403e9cba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f403e9cba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f403e9cba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f403e9cba4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206591474c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206591474c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f403e9cba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f403e9cba4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205653e6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205653e6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206fadc8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206fadc8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f403e9cba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f403e9cba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f403e9cba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f403e9cba4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206591474c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206591474c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1bdc6349e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1bdc6349e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f403e9cba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f403e9cba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403e9cba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f403e9cba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206591474c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206591474c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f403e9cba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f403e9cba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f403e9cba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f403e9cba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206591474c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206591474c_0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206c5e6db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206c5e6db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206c5e6db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206c5e6db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06591474c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206591474c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f403e9cba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f403e9cba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20659147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20659147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f403e9cb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f403e9cb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1bdc6349e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1bdc6349e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206591474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206591474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206591474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206591474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206591474c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206591474c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206591474c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206591474c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206c5e6d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206c5e6d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06591474c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206591474c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675" y="1733738"/>
            <a:ext cx="4445000" cy="152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/>
        </p:nvSpPr>
        <p:spPr>
          <a:xfrm>
            <a:off x="2535025" y="1325700"/>
            <a:ext cx="5637300" cy="2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projeto prevê no km 13+210 um retorno com </a:t>
            </a:r>
            <a:r>
              <a:rPr lang="pt-BR" sz="2500" b="1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passagem elevada</a:t>
            </a:r>
            <a:r>
              <a:rPr lang="pt-BR" sz="2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para o fluxo centro-bairro sobre a SC 401 que propiciará o acesso ao </a:t>
            </a:r>
            <a:r>
              <a:rPr lang="pt-BR" sz="2500" b="1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“Caminho dos Açores”</a:t>
            </a:r>
            <a:r>
              <a:rPr lang="pt-BR" sz="2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uma demanda antiga da comunidade.</a:t>
            </a:r>
            <a:endParaRPr sz="2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9" name="Google Shape;119;p22"/>
          <p:cNvSpPr/>
          <p:nvPr/>
        </p:nvSpPr>
        <p:spPr>
          <a:xfrm>
            <a:off x="1041875" y="1461750"/>
            <a:ext cx="1167600" cy="1167600"/>
          </a:xfrm>
          <a:prstGeom prst="rect">
            <a:avLst/>
          </a:prstGeom>
          <a:solidFill>
            <a:srgbClr val="FEAE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</a:t>
            </a:r>
            <a:endParaRPr sz="6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/>
          <p:nvPr/>
        </p:nvSpPr>
        <p:spPr>
          <a:xfrm>
            <a:off x="4226738" y="-1264562"/>
            <a:ext cx="278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EAE00"/>
                </a:solidFill>
              </a:rPr>
              <a:t>INÍCIO Km 12+695</a:t>
            </a:r>
            <a:endParaRPr sz="1800">
              <a:solidFill>
                <a:srgbClr val="FEAE00"/>
              </a:solidFill>
            </a:endParaRPr>
          </a:p>
        </p:txBody>
      </p:sp>
      <p:sp>
        <p:nvSpPr>
          <p:cNvPr id="126" name="Google Shape;126;p23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Acesso p/ Açore</a:t>
            </a: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27" name="Google Shape;127;p23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Atual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28" name="Google Shape;128;p23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e Acesso p/ Açores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5250" y="1703675"/>
            <a:ext cx="6613501" cy="305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/>
        </p:nvSpPr>
        <p:spPr>
          <a:xfrm>
            <a:off x="4226738" y="-1264562"/>
            <a:ext cx="278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EAE00"/>
                </a:solidFill>
              </a:rPr>
              <a:t>INÍCIO Km 12+695</a:t>
            </a:r>
            <a:endParaRPr sz="1800">
              <a:solidFill>
                <a:srgbClr val="FEAE00"/>
              </a:solidFill>
            </a:endParaRPr>
          </a:p>
        </p:txBody>
      </p:sp>
      <p:sp>
        <p:nvSpPr>
          <p:cNvPr id="136" name="Google Shape;136;p24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Acesso p/ Açore</a:t>
            </a: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37" name="Google Shape;137;p24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Projeto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38" name="Google Shape;138;p24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e Acesso p/ Açores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 rotWithShape="1">
          <a:blip r:embed="rId5">
            <a:alphaModFix/>
          </a:blip>
          <a:srcRect t="2197" b="3069"/>
          <a:stretch/>
        </p:blipFill>
        <p:spPr>
          <a:xfrm>
            <a:off x="1265250" y="1703675"/>
            <a:ext cx="6613500" cy="305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 rotWithShape="1">
          <a:blip r:embed="rId6">
            <a:alphaModFix/>
          </a:blip>
          <a:srcRect l="5917" b="2600"/>
          <a:stretch/>
        </p:blipFill>
        <p:spPr>
          <a:xfrm>
            <a:off x="1272475" y="1703675"/>
            <a:ext cx="6613501" cy="305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/>
        </p:nvSpPr>
        <p:spPr>
          <a:xfrm>
            <a:off x="2535025" y="1325700"/>
            <a:ext cx="5637300" cy="2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 acesso ao Bairro Cacupé no km 14+070, será implantada uma </a:t>
            </a:r>
            <a:r>
              <a:rPr lang="pt-BR" sz="1900" b="1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rotatória</a:t>
            </a:r>
            <a:r>
              <a:rPr lang="pt-BR" sz="1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para instruir a saída do bairro, propiciando o movimento mais seguro.</a:t>
            </a: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partir deste entroncamento teremos as ruas marginais que receberão o fluxo local de moradores e do comércio existente.</a:t>
            </a: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7" name="Google Shape;147;p25"/>
          <p:cNvSpPr/>
          <p:nvPr/>
        </p:nvSpPr>
        <p:spPr>
          <a:xfrm>
            <a:off x="1041875" y="1461750"/>
            <a:ext cx="1167600" cy="1167600"/>
          </a:xfrm>
          <a:prstGeom prst="rect">
            <a:avLst/>
          </a:prstGeom>
          <a:solidFill>
            <a:srgbClr val="FEAE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</a:t>
            </a:r>
            <a:endParaRPr sz="6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/>
        </p:nvSpPr>
        <p:spPr>
          <a:xfrm>
            <a:off x="4226738" y="-1264562"/>
            <a:ext cx="278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EAE00"/>
                </a:solidFill>
              </a:rPr>
              <a:t>INÍCIO Km 12+695</a:t>
            </a:r>
            <a:endParaRPr sz="1800">
              <a:solidFill>
                <a:srgbClr val="FEAE00"/>
              </a:solidFill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Acesso p/ Cacupé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Atual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5">
            <a:alphaModFix/>
          </a:blip>
          <a:srcRect t="16254"/>
          <a:stretch/>
        </p:blipFill>
        <p:spPr>
          <a:xfrm>
            <a:off x="1272475" y="1703675"/>
            <a:ext cx="6613499" cy="3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4226738" y="-1264562"/>
            <a:ext cx="278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EAE00"/>
                </a:solidFill>
              </a:rPr>
              <a:t>INÍCIO Km 12+695</a:t>
            </a:r>
            <a:endParaRPr sz="1800">
              <a:solidFill>
                <a:srgbClr val="FEAE00"/>
              </a:solidFill>
            </a:endParaRPr>
          </a:p>
        </p:txBody>
      </p:sp>
      <p:sp>
        <p:nvSpPr>
          <p:cNvPr id="163" name="Google Shape;163;p27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Acesso p/ Cacupé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5">
            <a:alphaModFix/>
          </a:blip>
          <a:srcRect l="13733"/>
          <a:stretch/>
        </p:blipFill>
        <p:spPr>
          <a:xfrm>
            <a:off x="1272475" y="1703675"/>
            <a:ext cx="4528265" cy="317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 rotWithShape="1">
          <a:blip r:embed="rId6">
            <a:alphaModFix/>
          </a:blip>
          <a:srcRect t="881" r="32184" b="21084"/>
          <a:stretch/>
        </p:blipFill>
        <p:spPr>
          <a:xfrm>
            <a:off x="5735610" y="1703675"/>
            <a:ext cx="2150364" cy="317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Projeto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2475" y="1703675"/>
            <a:ext cx="6613500" cy="31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/>
          <p:nvPr/>
        </p:nvSpPr>
        <p:spPr>
          <a:xfrm>
            <a:off x="2535025" y="1325700"/>
            <a:ext cx="5637300" cy="2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 km 14+100, será implantado um </a:t>
            </a:r>
            <a:r>
              <a:rPr lang="pt-BR" sz="1900" b="1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Viaduto </a:t>
            </a:r>
            <a:r>
              <a:rPr lang="pt-BR" sz="1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 bairro de Saco Grande para acessar a Rodovia Virgílio Vargas</a:t>
            </a: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4" name="Google Shape;174;p28"/>
          <p:cNvSpPr/>
          <p:nvPr/>
        </p:nvSpPr>
        <p:spPr>
          <a:xfrm>
            <a:off x="1041875" y="1461750"/>
            <a:ext cx="1167600" cy="1167600"/>
          </a:xfrm>
          <a:prstGeom prst="rect">
            <a:avLst/>
          </a:prstGeom>
          <a:solidFill>
            <a:srgbClr val="FEAE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</a:t>
            </a:r>
            <a:endParaRPr sz="6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Saco Grande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81" name="Google Shape;181;p29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Atual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2475" y="1703675"/>
            <a:ext cx="6613525" cy="30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Saco Grande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89" name="Google Shape;189;p30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Projeto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2475" y="1703675"/>
            <a:ext cx="6599050" cy="30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2475" y="1703675"/>
            <a:ext cx="6599051" cy="30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 txBox="1"/>
          <p:nvPr/>
        </p:nvSpPr>
        <p:spPr>
          <a:xfrm>
            <a:off x="2535025" y="1020900"/>
            <a:ext cx="5637300" cy="29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 km 16+870 temos a interseção ao Monte Verde e Floripa Shopping, nesta interseção será efetuada uma </a:t>
            </a:r>
            <a:r>
              <a:rPr lang="pt-BR" sz="2000" b="1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alteração no lado esquerdo onde temos o acesso ao comércio local</a:t>
            </a:r>
            <a:r>
              <a:rPr lang="pt-BR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(Balarotti, Angeloni e Tok Stok) e a saída da rua marginal existente. Esta alteração visa </a:t>
            </a:r>
            <a:r>
              <a:rPr lang="pt-BR" sz="2000" b="1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melhorar a segurança neste local</a:t>
            </a:r>
            <a:r>
              <a:rPr lang="pt-BR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impedindo alguns movimentos inseguros dos motoristas.</a:t>
            </a:r>
            <a:endParaRPr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8" name="Google Shape;198;p31"/>
          <p:cNvSpPr/>
          <p:nvPr/>
        </p:nvSpPr>
        <p:spPr>
          <a:xfrm>
            <a:off x="1041875" y="1156950"/>
            <a:ext cx="1167600" cy="1167600"/>
          </a:xfrm>
          <a:prstGeom prst="rect">
            <a:avLst/>
          </a:prstGeom>
          <a:solidFill>
            <a:srgbClr val="FEAE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</a:t>
            </a:r>
            <a:endParaRPr sz="6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3239200" y="999292"/>
            <a:ext cx="6196200" cy="27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OBRAS PARA AUMENTO DE CAPACIDADE DA RODOVIA SC-401</a:t>
            </a:r>
            <a:endParaRPr sz="4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100" y="1260000"/>
            <a:ext cx="1746895" cy="25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2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Acesso Monte Verde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Atual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06" name="Google Shape;206;p32"/>
          <p:cNvPicPr preferRelativeResize="0"/>
          <p:nvPr/>
        </p:nvPicPr>
        <p:blipFill rotWithShape="1">
          <a:blip r:embed="rId5">
            <a:alphaModFix/>
          </a:blip>
          <a:srcRect l="7019" t="14354"/>
          <a:stretch/>
        </p:blipFill>
        <p:spPr>
          <a:xfrm>
            <a:off x="1272475" y="1703675"/>
            <a:ext cx="6599050" cy="32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2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de acesso ao bairro monte verde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3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de Monte Verde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4" name="Google Shape;214;p33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Projeto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2475" y="1703675"/>
            <a:ext cx="6599050" cy="303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2475" y="1703675"/>
            <a:ext cx="6599051" cy="32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2475" y="1703675"/>
            <a:ext cx="6599049" cy="325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 txBox="1"/>
          <p:nvPr/>
        </p:nvSpPr>
        <p:spPr>
          <a:xfrm>
            <a:off x="2535025" y="1325700"/>
            <a:ext cx="5393400" cy="22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partir do km 16+870 a rua marginal esquerda existente segue até o retorno projetado no km 17+470 com </a:t>
            </a:r>
            <a:r>
              <a:rPr lang="pt-BR" sz="2700" b="1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passagem elevada.</a:t>
            </a:r>
            <a:endParaRPr sz="2700" b="1">
              <a:solidFill>
                <a:srgbClr val="FEA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34"/>
          <p:cNvSpPr/>
          <p:nvPr/>
        </p:nvSpPr>
        <p:spPr>
          <a:xfrm>
            <a:off x="1041875" y="1461750"/>
            <a:ext cx="1167600" cy="1167600"/>
          </a:xfrm>
          <a:prstGeom prst="rect">
            <a:avLst/>
          </a:prstGeom>
          <a:solidFill>
            <a:srgbClr val="FEAE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</a:t>
            </a:r>
            <a:endParaRPr sz="6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5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Monte Verde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1" name="Google Shape;231;p35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Atual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2475" y="1703675"/>
            <a:ext cx="6613526" cy="302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Alça de retorno ao Viaduto Monte Verde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4" name="Google Shape;234;p35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de acesso ao bairro monte verde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6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de acesso ao bairro monte verde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1" name="Google Shape;241;p36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Projeto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2475" y="1703675"/>
            <a:ext cx="6599050" cy="303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7"/>
          <p:cNvSpPr txBox="1"/>
          <p:nvPr/>
        </p:nvSpPr>
        <p:spPr>
          <a:xfrm>
            <a:off x="2535025" y="1478100"/>
            <a:ext cx="5637300" cy="20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Do km 18+070 ao km 18+270 temos uma </a:t>
            </a:r>
            <a:r>
              <a:rPr lang="pt-BR" sz="2500" b="1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correção geométrica</a:t>
            </a:r>
            <a:r>
              <a:rPr lang="pt-BR" sz="2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com aumento do raio da curva. Esta melhoria </a:t>
            </a:r>
            <a:r>
              <a:rPr lang="pt-BR" sz="2500" b="1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visa aumentar a segurança</a:t>
            </a:r>
            <a:r>
              <a:rPr lang="pt-BR" sz="2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no local.</a:t>
            </a:r>
            <a:endParaRPr sz="2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9" name="Google Shape;249;p37"/>
          <p:cNvSpPr/>
          <p:nvPr/>
        </p:nvSpPr>
        <p:spPr>
          <a:xfrm>
            <a:off x="1041875" y="1614150"/>
            <a:ext cx="1167600" cy="1167600"/>
          </a:xfrm>
          <a:prstGeom prst="rect">
            <a:avLst/>
          </a:prstGeom>
          <a:solidFill>
            <a:srgbClr val="FEAE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</a:t>
            </a:r>
            <a:endParaRPr sz="6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8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Aumento do raio da curva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56" name="Google Shape;256;p38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Atual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57" name="Google Shape;257;p38"/>
          <p:cNvPicPr preferRelativeResize="0"/>
          <p:nvPr/>
        </p:nvPicPr>
        <p:blipFill rotWithShape="1">
          <a:blip r:embed="rId5">
            <a:alphaModFix/>
          </a:blip>
          <a:srcRect t="1550" b="-1550"/>
          <a:stretch/>
        </p:blipFill>
        <p:spPr>
          <a:xfrm>
            <a:off x="1272475" y="1703675"/>
            <a:ext cx="6493474" cy="30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9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de acesso ao bairro monte verde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4" name="Google Shape;264;p39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Projeto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65" name="Google Shape;265;p39"/>
          <p:cNvPicPr preferRelativeResize="0"/>
          <p:nvPr/>
        </p:nvPicPr>
        <p:blipFill rotWithShape="1">
          <a:blip r:embed="rId5">
            <a:alphaModFix/>
          </a:blip>
          <a:srcRect r="1603"/>
          <a:stretch/>
        </p:blipFill>
        <p:spPr>
          <a:xfrm>
            <a:off x="1272475" y="1703675"/>
            <a:ext cx="6493476" cy="30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9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Aumento do raio da curva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0"/>
          <p:cNvSpPr txBox="1"/>
          <p:nvPr/>
        </p:nvSpPr>
        <p:spPr>
          <a:xfrm>
            <a:off x="2535025" y="944700"/>
            <a:ext cx="5637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Neste segmento até o final do projeto no km 18+770 a seção em ambos os lados teremos passeio no lado direito e </a:t>
            </a:r>
            <a:r>
              <a:rPr lang="pt-BR" sz="2200" b="1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passeio e ciclovia</a:t>
            </a:r>
            <a:r>
              <a:rPr lang="pt-BR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no lado esquerdo.</a:t>
            </a:r>
            <a:endParaRPr sz="2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partir do km 18+770 a seção projetada permanece com a </a:t>
            </a:r>
            <a:r>
              <a:rPr lang="pt-BR" sz="2200" b="1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3ª faixa em ambos os lados</a:t>
            </a:r>
            <a:r>
              <a:rPr lang="pt-BR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da rodovia até seu término no km 19+285.</a:t>
            </a:r>
            <a:endParaRPr sz="2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3" name="Google Shape;273;p40"/>
          <p:cNvSpPr/>
          <p:nvPr/>
        </p:nvSpPr>
        <p:spPr>
          <a:xfrm>
            <a:off x="1041875" y="1080750"/>
            <a:ext cx="1167600" cy="1167600"/>
          </a:xfrm>
          <a:prstGeom prst="rect">
            <a:avLst/>
          </a:prstGeom>
          <a:solidFill>
            <a:srgbClr val="FEAE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</a:t>
            </a:r>
            <a:endParaRPr sz="6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2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João Paulo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88" name="Google Shape;288;p42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Atual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89" name="Google Shape;289;p42"/>
          <p:cNvPicPr preferRelativeResize="0"/>
          <p:nvPr/>
        </p:nvPicPr>
        <p:blipFill rotWithShape="1">
          <a:blip r:embed="rId5">
            <a:alphaModFix/>
          </a:blip>
          <a:srcRect l="8742"/>
          <a:stretch/>
        </p:blipFill>
        <p:spPr>
          <a:xfrm>
            <a:off x="1272475" y="1703675"/>
            <a:ext cx="6613525" cy="30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/>
          <p:nvPr/>
        </p:nvSpPr>
        <p:spPr>
          <a:xfrm>
            <a:off x="1532000" y="2067925"/>
            <a:ext cx="5878200" cy="62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5"/>
          <p:cNvSpPr txBox="1"/>
          <p:nvPr/>
        </p:nvSpPr>
        <p:spPr>
          <a:xfrm>
            <a:off x="1608150" y="498000"/>
            <a:ext cx="5946000" cy="28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7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TRÁFEGO APROXIMADO DE 80 MIL VEÍCULOS POR DIA</a:t>
            </a:r>
            <a:endParaRPr sz="47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1633325" y="3628400"/>
            <a:ext cx="64275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Rodovia estadual com o maior VDM (volume diário médio) de circulação de carros, caminhões e motos</a:t>
            </a:r>
            <a:endParaRPr sz="17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1"/>
          <p:cNvSpPr/>
          <p:nvPr/>
        </p:nvSpPr>
        <p:spPr>
          <a:xfrm>
            <a:off x="4806500" y="834650"/>
            <a:ext cx="3520800" cy="569700"/>
          </a:xfrm>
          <a:prstGeom prst="rect">
            <a:avLst/>
          </a:prstGeom>
          <a:solidFill>
            <a:srgbClr val="FE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Viaduto João Paulo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80" name="Google Shape;280;p41"/>
          <p:cNvSpPr/>
          <p:nvPr/>
        </p:nvSpPr>
        <p:spPr>
          <a:xfrm>
            <a:off x="1272475" y="1320575"/>
            <a:ext cx="1137300" cy="3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Projeto</a:t>
            </a:r>
            <a:endParaRPr sz="1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81" name="Google Shape;28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2475" y="1703675"/>
            <a:ext cx="6599050" cy="31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4"/>
          <p:cNvSpPr txBox="1"/>
          <p:nvPr/>
        </p:nvSpPr>
        <p:spPr>
          <a:xfrm>
            <a:off x="2920500" y="1940700"/>
            <a:ext cx="5182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Obrigado!</a:t>
            </a:r>
            <a:endParaRPr sz="6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04" name="Google Shape;30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2775" y="1671850"/>
            <a:ext cx="1247651" cy="179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5277875" y="1764450"/>
            <a:ext cx="3126600" cy="16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Rodovia com vários segmentos urbanizados, com comércios e empreendimentos geradores de tráfego</a:t>
            </a:r>
            <a:endParaRPr sz="1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5">
            <a:alphaModFix/>
          </a:blip>
          <a:srcRect b="25020"/>
          <a:stretch/>
        </p:blipFill>
        <p:spPr>
          <a:xfrm>
            <a:off x="0" y="0"/>
            <a:ext cx="4571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176550" y="4595825"/>
            <a:ext cx="3598200" cy="504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Foto: Tiago Ghizoni / arquivo SECOM-SC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5">
            <a:alphaModFix/>
          </a:blip>
          <a:srcRect l="386" r="386"/>
          <a:stretch/>
        </p:blipFill>
        <p:spPr>
          <a:xfrm>
            <a:off x="1150950" y="547700"/>
            <a:ext cx="2992274" cy="4055413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5028125" y="1654800"/>
            <a:ext cx="3126600" cy="18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Projeto foca em melhorar a capacidade da rodovia no segmento mais urbanizado, entre o acesso aos bairros João Paulo e Cacupé</a:t>
            </a:r>
            <a:endParaRPr sz="1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7"/>
            <a:ext cx="914396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309150" y="1682638"/>
            <a:ext cx="85257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7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OBRAS DA SC-401</a:t>
            </a:r>
            <a:endParaRPr sz="6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91" name="Google Shape;91;p18"/>
          <p:cNvSpPr/>
          <p:nvPr/>
        </p:nvSpPr>
        <p:spPr>
          <a:xfrm>
            <a:off x="1236500" y="2578081"/>
            <a:ext cx="7144541" cy="3830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Montserrat;800"/>
              </a:rPr>
              <a:t>DETALHES DO PROJETO</a:t>
            </a: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6499" y="4588825"/>
            <a:ext cx="1511475" cy="38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/>
        </p:nvSpPr>
        <p:spPr>
          <a:xfrm>
            <a:off x="2535025" y="868500"/>
            <a:ext cx="5637300" cy="3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Projeto de melhoria e </a:t>
            </a:r>
            <a:r>
              <a:rPr lang="pt-BR" sz="2800" b="1" dirty="0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aumento de capacidade</a:t>
            </a:r>
            <a:r>
              <a:rPr lang="pt-BR" sz="2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inicia no km 12+695 da SC 401</a:t>
            </a:r>
            <a:br>
              <a:rPr lang="pt-BR" sz="2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br>
              <a:rPr lang="pt-BR" sz="2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pt-BR" sz="2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término das intervenções é no km 19+285 com </a:t>
            </a:r>
            <a:r>
              <a:rPr lang="pt-BR" sz="2800" b="1" dirty="0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extensão de 6,59 km</a:t>
            </a:r>
            <a:endParaRPr sz="2800" b="1" dirty="0">
              <a:solidFill>
                <a:srgbClr val="FEA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/>
          <p:nvPr/>
        </p:nvSpPr>
        <p:spPr>
          <a:xfrm>
            <a:off x="1041875" y="1004550"/>
            <a:ext cx="1167600" cy="1167600"/>
          </a:xfrm>
          <a:prstGeom prst="rect">
            <a:avLst/>
          </a:prstGeom>
          <a:solidFill>
            <a:srgbClr val="FEAE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</a:t>
            </a:r>
            <a:endParaRPr sz="6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6823" y="674625"/>
            <a:ext cx="4585575" cy="39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949" y="152275"/>
            <a:ext cx="1511475" cy="3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 txBox="1"/>
          <p:nvPr/>
        </p:nvSpPr>
        <p:spPr>
          <a:xfrm>
            <a:off x="1822356" y="641569"/>
            <a:ext cx="7228201" cy="418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500" b="1" dirty="0">
                <a:solidFill>
                  <a:srgbClr val="FEAE00"/>
                </a:solidFill>
                <a:latin typeface="Montserrat"/>
                <a:ea typeface="Montserrat"/>
                <a:cs typeface="Montserrat"/>
                <a:sym typeface="Montserrat"/>
              </a:rPr>
              <a:t>Projeto contempla a implantação de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2500" b="1" dirty="0">
              <a:solidFill>
                <a:srgbClr val="FEAE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- Pista principal: 6,59 km de 3ª faixa em </a:t>
            </a:r>
            <a:r>
              <a:rPr lang="pt-BR" sz="2500" dirty="0">
                <a:solidFill>
                  <a:schemeClr val="bg1"/>
                </a:solidFill>
                <a:latin typeface="Montserrat"/>
                <a:sym typeface="Montserrat"/>
              </a:rPr>
              <a:t>ambos</a:t>
            </a:r>
            <a:r>
              <a:rPr lang="pt-BR" sz="25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os lados da rodovia</a:t>
            </a:r>
            <a:endParaRPr lang="pt-BR" sz="15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pt-BR" sz="2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</a:t>
            </a:r>
            <a:r>
              <a:rPr lang="pt-BR" sz="2500" dirty="0">
                <a:solidFill>
                  <a:schemeClr val="lt1"/>
                </a:solidFill>
                <a:latin typeface="Montserrat SemiBold"/>
                <a:sym typeface="Montserrat SemiBold"/>
              </a:rPr>
              <a:t>Marginal</a:t>
            </a:r>
            <a:r>
              <a:rPr lang="pt-BR" sz="2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direita: 1,66 km</a:t>
            </a:r>
            <a:endParaRPr lang="pt-BR" sz="10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pt-BR" sz="2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Marginal esquerda: 2,48 km</a:t>
            </a:r>
          </a:p>
          <a:p>
            <a:pPr lvl="0">
              <a:buClr>
                <a:schemeClr val="dk1"/>
              </a:buClr>
              <a:buSzPts val="1100"/>
            </a:pPr>
            <a:endParaRPr lang="pt-BR"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pt-BR" sz="2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Ciclovia: 6,59 km </a:t>
            </a:r>
            <a:endParaRPr lang="pt-BR" sz="10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pt-BR" sz="10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pt-BR" sz="2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Passeio: 6,59 km em ambos os lados.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2" name="Google Shape;112;p21"/>
          <p:cNvSpPr/>
          <p:nvPr/>
        </p:nvSpPr>
        <p:spPr>
          <a:xfrm>
            <a:off x="654756" y="817665"/>
            <a:ext cx="1167600" cy="1167600"/>
          </a:xfrm>
          <a:prstGeom prst="rect">
            <a:avLst/>
          </a:prstGeom>
          <a:solidFill>
            <a:srgbClr val="FEAE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</a:t>
            </a:r>
            <a:endParaRPr sz="60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560</Words>
  <Application>Microsoft Office PowerPoint</Application>
  <PresentationFormat>Apresentação na tela (16:9)</PresentationFormat>
  <Paragraphs>85</Paragraphs>
  <Slides>31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Montserrat ExtraBold</vt:lpstr>
      <vt:lpstr>Montserrat;800</vt:lpstr>
      <vt:lpstr>Montserrat Black</vt:lpstr>
      <vt:lpstr>Arial</vt:lpstr>
      <vt:lpstr>Montserrat SemiBold</vt:lpstr>
      <vt:lpstr>Montserrat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Cesar Souza</dc:creator>
  <cp:lastModifiedBy>Vissilar Pretto</cp:lastModifiedBy>
  <cp:revision>7</cp:revision>
  <dcterms:modified xsi:type="dcterms:W3CDTF">2024-08-20T21:57:53Z</dcterms:modified>
</cp:coreProperties>
</file>